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6" r:id="rId2"/>
    <p:sldId id="447" r:id="rId3"/>
    <p:sldId id="455" r:id="rId4"/>
    <p:sldId id="466" r:id="rId5"/>
    <p:sldId id="465" r:id="rId6"/>
    <p:sldId id="464" r:id="rId7"/>
    <p:sldId id="463" r:id="rId8"/>
    <p:sldId id="468" r:id="rId9"/>
    <p:sldId id="467" r:id="rId10"/>
    <p:sldId id="461" r:id="rId11"/>
    <p:sldId id="460" r:id="rId12"/>
    <p:sldId id="459" r:id="rId13"/>
    <p:sldId id="458" r:id="rId14"/>
    <p:sldId id="457" r:id="rId15"/>
    <p:sldId id="45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05/11/2020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2EA41-DAE8-4A25-9980-1906F2F8554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700808"/>
            <a:ext cx="7272808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ветроэнергетики</a:t>
            </a:r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7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Биоэнергетика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1052736"/>
            <a:ext cx="849694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Одним из наиболее распространенных источников энергии является биомасса, которая используется в биоэнергетике и по оценкам Мирового энергетического совета в XXI веке будет одним из важнейших возобновляемых источников энергии.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7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Энергетические ресурсы биомассы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096863"/>
            <a:ext cx="871296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Биомасса является одним из древнейших источников энергии, однако ее использование до недавнего времени сводилось к прямому сжиганию при открытом огне или в печах и топках с относительно низким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к.п.д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Под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биомассой подразумевают органические вещества, которые образуются в растениях в результате фотосинтеза и могут быть использованы для получения энергии, включая все виды растительности, растительные отходы сельского хозяйства, деревообрабатывающей и других видов промышленности. В более широком понимании к биомассе относят также бытовые и промышленные отходы не всегда растительного происхождения, но для которых 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характерны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одинаковые принципы их утилизации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82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Энергетические ресурсы биомассы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908720"/>
            <a:ext cx="871296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биомассы для получения энергии на основе современных технологий является экологически значительно более безопасным по сравнению с энергетическим использованием традиционных органических ресурсов, таких как уголь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3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Потенциальные ресурсы растительной биомассы, которые могут использоваться в качестве источника энергии, достигают 100 млрд. т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у.т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В настоящее время в мировом энергобалансе растительная биомасса (в основном дрова) не превышают 1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млрд.т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у.т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(около 12%).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применении современных технологий доля биомассы в мировом энергобалансе может значительно вырасти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3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Энергетические ресурсы биомассы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0872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1050849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Биомасса играет существенную роль в энергобалансах промышленно развитых стран: в США ее доля составляет 4%, в Дании – 6%, в Канаде – 7%, в Австрии – 14%, в Швеции – 16% общего потребления первичных энергоресурсов этих стран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3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мире в 2004 г. установленная мощность электростанций на биомассе составила 39 млн. кВт.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плане использования биомассу можно разделить на две основные группы: первичная биомасса и вторичная. Источником первичной биомассы является наземный и водный растительный мир; вторичной – отходы биомассы, образующиеся после сбора и переработки первичной биомассы в товарные продукты, и отходы, обусловленные жизнедеятельностью животных и людей.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9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Энергетические ресурсы биомассы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024855"/>
            <a:ext cx="871296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соответствии с этим биоэнергетика обеспечивает получение энергии за счет использования биомассы, включая: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продукты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леса в виде отходов лесозаготовок и лесопереработки;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сельскохозяйственные отходы, подразделяющиеся на растительные отходы сельскохозяйственных культур (солома злаковых культур, стебли кукурузы, подсолнуха и др.) и животноводческие отходы (навоз и навозные стоки и др.);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водную растительную биомассу (водоросли,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макрофиты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др.);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64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4581128"/>
            <a:ext cx="84969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Пылеугольная станция «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Kymijarvi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(Финляндия), где совместно сжигаются мусор с углем при раздельной подаче промышленные и городские отходы (твердые бытовые отходы, отстои городских и промышленных сточных вод и т.п.), утилизация которых позволяет решить важные экологические и социальные проблемы.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 descr="http://energetika.in.ua/images/kniga5-block-crop2/Image_0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07280"/>
            <a:ext cx="1845627" cy="274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Электростанция на биомассе в Дан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050" y="1416387"/>
            <a:ext cx="3866048" cy="27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30124" y="4144706"/>
            <a:ext cx="4397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HK" dirty="0" err="1">
                <a:latin typeface="Comic Sans MS" panose="030F0702030302020204" pitchFamily="66" charset="0"/>
              </a:rPr>
              <a:t>Электростанция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на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биомассе</a:t>
            </a:r>
            <a:r>
              <a:rPr lang="en-HK" dirty="0">
                <a:latin typeface="Comic Sans MS" panose="030F0702030302020204" pitchFamily="66" charset="0"/>
              </a:rPr>
              <a:t> в </a:t>
            </a:r>
            <a:r>
              <a:rPr lang="en-HK" dirty="0" err="1">
                <a:latin typeface="Comic Sans MS" panose="030F0702030302020204" pitchFamily="66" charset="0"/>
              </a:rPr>
              <a:t>Дании</a:t>
            </a:r>
            <a:endParaRPr lang="en-HK" dirty="0"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399" y="4132268"/>
            <a:ext cx="413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HK" dirty="0" err="1">
                <a:latin typeface="Comic Sans MS" panose="030F0702030302020204" pitchFamily="66" charset="0"/>
              </a:rPr>
              <a:t>Пылеугольная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станция</a:t>
            </a:r>
            <a:r>
              <a:rPr lang="en-HK" dirty="0">
                <a:latin typeface="Comic Sans MS" panose="030F0702030302020204" pitchFamily="66" charset="0"/>
              </a:rPr>
              <a:t> «</a:t>
            </a:r>
            <a:r>
              <a:rPr lang="en-HK" dirty="0" err="1">
                <a:latin typeface="Comic Sans MS" panose="030F0702030302020204" pitchFamily="66" charset="0"/>
              </a:rPr>
              <a:t>Kymijarvi</a:t>
            </a:r>
            <a:r>
              <a:rPr lang="en-HK" dirty="0">
                <a:latin typeface="Comic Sans MS" panose="030F0702030302020204" pitchFamily="66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5608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1068993"/>
            <a:ext cx="84969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большинстве развитых стран в условиях государственного стимулирования производства электроэнергии на основе возобновляемых источников энергии за последние годы достигнут большой прогресс в строительстве и использовании ветроэлектрических установок (ВЭУ).</a:t>
            </a:r>
          </a:p>
        </p:txBody>
      </p:sp>
      <p:pic>
        <p:nvPicPr>
          <p:cNvPr id="1026" name="Picture 2" descr="ВЭС Копенгаге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76332"/>
            <a:ext cx="5250815" cy="334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2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12474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168871"/>
            <a:ext cx="871296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Активно осваивается энергия ветра в развивающихся странах – Индии, Китае, Бразилии, Египте и др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Благодаря внедрению научно-технических достижений, увеличению мощности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ветроэлектростанций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объединяющих ряд ВЭУ, уже к началу ХХI в. себестоимость электроэнергии, вырабатываемой ВЭС, снизилась до 6 – 7 центов за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практически сравнялась с себестоимостью электроэнергии ТЭС, а с учетом дополнительных затрат, связанных с экологическими факторами, будет ниже. Удельные капиталовложения, приходящиеся на 1 кВт установленной мощности, на крупных ВЭУ (порядка 1000 дол./кВт) меньше, чем на угольных ТЭС.</a:t>
            </a:r>
          </a:p>
        </p:txBody>
      </p:sp>
    </p:spTree>
    <p:extLst>
      <p:ext uri="{BB962C8B-B14F-4D97-AF65-F5344CB8AC3E}">
        <p14:creationId xmlns:p14="http://schemas.microsoft.com/office/powerpoint/2010/main" val="2365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109057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Дальнейшее снижение стоимости и повышение эффективности ВЭС достигаются за счет увеличения мощности ВЭУ и ВЭС, роста технико-экономических показателей ВЭУ при внедрении новых научно-технических решений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Поэтому развитие ВЭС идет по пути как увеличения единичной мощности ВЭУ, так и их количества в составе ВЭС и соответственно в целом мощности ВЭС. Модульная компоновка ВЭС при увеличении единичной мощности ВЭУ за последние годы до 5 МВт и более создает благоприятные условия для их работы в объединенных энергосистемах, позволяет повысить их надежность и эффективность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Важнейший показатель – коэффициент использования установленной мощности (КИУМ) – вырос до 25%, а по прогнозам к 2030 г. может достигнуть 30%.</a:t>
            </a:r>
          </a:p>
        </p:txBody>
      </p:sp>
    </p:spTree>
    <p:extLst>
      <p:ext uri="{BB962C8B-B14F-4D97-AF65-F5344CB8AC3E}">
        <p14:creationId xmlns:p14="http://schemas.microsoft.com/office/powerpoint/2010/main" val="192815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159579"/>
            <a:ext cx="878497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Широкое развитие получило строительство ВЭС на шельфе в прибрежных в основном мелководных акваториях в Дании, Голландии, Швеции, Англии и других странах.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Канаде рассматривается возможность строительства ВЭС мощностью 0,7 млн. кВт на озере Онтарио. По прогнозам к 2010 г. производство электроэнергии на шельфовых ВЭС составит до 8% общего производства электроэнергии на ВЭС.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2007 г. общая мощность ВЭС в мире составила 94 млн. кВт с выработкой около 200 млрд.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(1,2% мирового производства электроэнергии), в странах ЕС – 57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 выработкой более 3,3% всей электроэнергии, в том числе в Германии – 22,2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(с выработкой около 6% всей электроэнергии), Испании – 15,1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Дании – 3,1 </a:t>
            </a:r>
            <a:r>
              <a:rPr lang="ru-RU" sz="22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</a:t>
            </a:r>
            <a:r>
              <a:rPr lang="en-HK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Италии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– 2,7 и Франции – 2,5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а в США</a:t>
            </a:r>
          </a:p>
        </p:txBody>
      </p:sp>
    </p:spTree>
    <p:extLst>
      <p:ext uri="{BB962C8B-B14F-4D97-AF65-F5344CB8AC3E}">
        <p14:creationId xmlns:p14="http://schemas.microsoft.com/office/powerpoint/2010/main" val="159257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325954"/>
            <a:ext cx="4968552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мире в среднем ежегодный рост мощности ВЭС приблизился к 30%.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прогнозам к 2010 г. мощность ВЭС достигнет 170 млн. кВт. В странах, лидирующих в использовании энергии ветра, к 2030 г. доля электроэнергии, вырабатываемой на ВЭС, может достичь: в Дании – до 50% общей выработки, в Германии – до 30%, в США – до 20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%.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Строительство прибрежной ветровой электростанции в Герман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969" y="1405368"/>
            <a:ext cx="2890998" cy="388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12468" y="53232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HK" dirty="0" err="1">
                <a:latin typeface="Comic Sans MS" panose="030F0702030302020204" pitchFamily="66" charset="0"/>
              </a:rPr>
              <a:t>Строительство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прибрежной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ветровой</a:t>
            </a:r>
            <a:r>
              <a:rPr lang="en-HK" dirty="0">
                <a:latin typeface="Comic Sans MS" panose="030F0702030302020204" pitchFamily="66" charset="0"/>
              </a:rPr>
              <a:t> </a:t>
            </a:r>
            <a:r>
              <a:rPr lang="en-HK" dirty="0" err="1">
                <a:latin typeface="Comic Sans MS" panose="030F0702030302020204" pitchFamily="66" charset="0"/>
              </a:rPr>
              <a:t>электростанции</a:t>
            </a:r>
            <a:r>
              <a:rPr lang="en-HK" dirty="0">
                <a:latin typeface="Comic Sans MS" panose="030F0702030302020204" pitchFamily="66" charset="0"/>
              </a:rPr>
              <a:t> в </a:t>
            </a:r>
            <a:r>
              <a:rPr lang="en-HK" dirty="0" err="1">
                <a:latin typeface="Comic Sans MS" panose="030F0702030302020204" pitchFamily="66" charset="0"/>
              </a:rPr>
              <a:t>Германии</a:t>
            </a:r>
            <a:endParaRPr lang="en-HK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50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ветроэнергетики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5536" y="1268760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16,8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(с увеличением в 2008 г. до 25,1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), в Китае – 6,0 млн. кВт (с увеличением в 2008 г. до 12,2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), в Индии – 8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074" name="Picture 2" descr="Тарханкутская ветроэлектростанция в Крыму (Украина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434" y="2469089"/>
            <a:ext cx="2762533" cy="291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572887" y="5445224"/>
            <a:ext cx="33796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latin typeface="Comic Sans MS" panose="030F0702030302020204" pitchFamily="66" charset="0"/>
              </a:rPr>
              <a:t>Тарханкутская</a:t>
            </a:r>
            <a:r>
              <a:rPr lang="ru-RU" dirty="0">
                <a:latin typeface="Comic Sans MS" panose="030F0702030302020204" pitchFamily="66" charset="0"/>
              </a:rPr>
              <a:t> </a:t>
            </a:r>
            <a:r>
              <a:rPr lang="ru-RU" dirty="0" err="1">
                <a:latin typeface="Comic Sans MS" panose="030F0702030302020204" pitchFamily="66" charset="0"/>
              </a:rPr>
              <a:t>ветроэлектростанция</a:t>
            </a:r>
            <a:r>
              <a:rPr lang="ru-RU" dirty="0">
                <a:latin typeface="Comic Sans MS" panose="030F0702030302020204" pitchFamily="66" charset="0"/>
              </a:rPr>
              <a:t> в Крыму</a:t>
            </a:r>
            <a:endParaRPr lang="en-HK" dirty="0"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5" y="2386034"/>
            <a:ext cx="517735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прогнозам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к 2010 г.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мощность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ВЭС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достигнет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170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млн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кВт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.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странах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лидирующих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использовании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ветра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, к 2030 г.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доля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электроэнергии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вырабатываемой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ВЭС,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может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достичь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: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Дании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–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50%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общей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выработки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,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Германии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–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30%, в США –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20%.</a:t>
            </a:r>
          </a:p>
          <a:p>
            <a:pPr algn="just"/>
            <a:endParaRPr lang="en-HK" sz="2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Благодаря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своей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доступности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энергия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ветра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находит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также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широкое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применение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малой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ветроэнергетике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,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локальных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системах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энергоснабжения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потребителей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575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5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700808"/>
            <a:ext cx="7272808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Биоэнергетика</a:t>
            </a:r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7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68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14907</TotalTime>
  <Words>1093</Words>
  <Application>Microsoft Office PowerPoint</Application>
  <PresentationFormat>Экран (4:3)</PresentationFormat>
  <Paragraphs>67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Состояние и перспективы развития ветроэнергетики</vt:lpstr>
      <vt:lpstr>Состояние и перспективы развития ветроэнергетики</vt:lpstr>
      <vt:lpstr>Состояние и перспективы развития ветроэнергетики</vt:lpstr>
      <vt:lpstr>Состояние и перспективы развития ветроэнергетики</vt:lpstr>
      <vt:lpstr>Состояние и перспективы развития ветроэнергетики</vt:lpstr>
      <vt:lpstr>Состояние и перспективы развития ветроэнергетики</vt:lpstr>
      <vt:lpstr>Презентация PowerPoint</vt:lpstr>
      <vt:lpstr>Презентация PowerPoint</vt:lpstr>
      <vt:lpstr>Биоэнергетика</vt:lpstr>
      <vt:lpstr>Энергетические ресурсы биомассы</vt:lpstr>
      <vt:lpstr>Энергетические ресурсы биомассы</vt:lpstr>
      <vt:lpstr>Энергетические ресурсы биомассы</vt:lpstr>
      <vt:lpstr>Энергетические ресурсы биомассы</vt:lpstr>
      <vt:lpstr>Состояние и перспективы развития ветроэнергетики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1546</cp:revision>
  <dcterms:created xsi:type="dcterms:W3CDTF">2018-10-18T08:08:24Z</dcterms:created>
  <dcterms:modified xsi:type="dcterms:W3CDTF">2020-11-04T22:18:50Z</dcterms:modified>
</cp:coreProperties>
</file>